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98" r:id="rId2"/>
    <p:sldId id="511" r:id="rId3"/>
    <p:sldId id="435" r:id="rId4"/>
    <p:sldId id="436" r:id="rId5"/>
    <p:sldId id="437" r:id="rId6"/>
    <p:sldId id="438" r:id="rId7"/>
    <p:sldId id="439" r:id="rId8"/>
    <p:sldId id="440" r:id="rId9"/>
    <p:sldId id="441" r:id="rId10"/>
    <p:sldId id="442" r:id="rId11"/>
    <p:sldId id="443" r:id="rId12"/>
    <p:sldId id="444" r:id="rId13"/>
    <p:sldId id="445" r:id="rId14"/>
    <p:sldId id="446" r:id="rId15"/>
    <p:sldId id="447" r:id="rId16"/>
    <p:sldId id="448" r:id="rId17"/>
    <p:sldId id="449" r:id="rId18"/>
    <p:sldId id="450" r:id="rId19"/>
    <p:sldId id="451" r:id="rId20"/>
    <p:sldId id="452" r:id="rId21"/>
    <p:sldId id="453" r:id="rId22"/>
    <p:sldId id="454" r:id="rId23"/>
    <p:sldId id="458" r:id="rId24"/>
    <p:sldId id="459" r:id="rId25"/>
    <p:sldId id="455" r:id="rId26"/>
    <p:sldId id="456" r:id="rId27"/>
    <p:sldId id="457" r:id="rId28"/>
    <p:sldId id="460" r:id="rId29"/>
    <p:sldId id="461" r:id="rId30"/>
    <p:sldId id="462" r:id="rId31"/>
    <p:sldId id="463" r:id="rId32"/>
    <p:sldId id="464" r:id="rId33"/>
    <p:sldId id="465" r:id="rId34"/>
    <p:sldId id="466" r:id="rId35"/>
    <p:sldId id="467" r:id="rId36"/>
    <p:sldId id="468" r:id="rId37"/>
    <p:sldId id="469" r:id="rId38"/>
    <p:sldId id="470" r:id="rId39"/>
    <p:sldId id="302" r:id="rId4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41" autoAdjust="0"/>
    <p:restoredTop sz="87421" autoAdjust="0"/>
  </p:normalViewPr>
  <p:slideViewPr>
    <p:cSldViewPr snapToGrid="0">
      <p:cViewPr varScale="1">
        <p:scale>
          <a:sx n="87" d="100"/>
          <a:sy n="87" d="100"/>
        </p:scale>
        <p:origin x="2024" y="56"/>
      </p:cViewPr>
      <p:guideLst/>
    </p:cSldViewPr>
  </p:slideViewPr>
  <p:outlineViewPr>
    <p:cViewPr>
      <p:scale>
        <a:sx n="33" d="100"/>
        <a:sy n="33" d="100"/>
      </p:scale>
      <p:origin x="0" y="-7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3883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983AF911-5C5F-9D9B-F234-49CC00F666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C94A564-7803-6CBD-EA65-B1A39BE198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E47C2F-184A-402C-B083-816E2224222E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259AA9-AAA8-3959-8E42-C2722F5697A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BE8802-CC54-2BD5-B9E5-F93A001D8CA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D36ABB-FEEA-449E-9116-3BB610268F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537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C54CF0-773D-004B-961D-21FBE9CAECF6}" type="datetimeFigureOut">
              <a:rPr kumimoji="1" lang="zh-CN" altLang="en-US" smtClean="0"/>
              <a:t>2025/10/28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CCCE5-7A41-6B46-BBCF-6C96E7DC09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9427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CCCE5-7A41-6B46-BBCF-6C96E7DC09D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5525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8" name="标题 3"/>
          <p:cNvSpPr txBox="1">
            <a:spLocks/>
          </p:cNvSpPr>
          <p:nvPr userDrawn="1"/>
        </p:nvSpPr>
        <p:spPr bwMode="auto">
          <a:xfrm>
            <a:off x="0" y="2276729"/>
            <a:ext cx="9144000" cy="14700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j-cs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9144000" cy="23419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3235071" y="6519989"/>
            <a:ext cx="26738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 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四川大学    </a:t>
            </a:r>
          </a:p>
        </p:txBody>
      </p:sp>
    </p:spTree>
    <p:extLst>
      <p:ext uri="{BB962C8B-B14F-4D97-AF65-F5344CB8AC3E}">
        <p14:creationId xmlns:p14="http://schemas.microsoft.com/office/powerpoint/2010/main" val="3178536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F27D-967F-436A-AEF5-AEF70F4EA338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5A724-1689-4066-87B9-90105745A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477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F27D-967F-436A-AEF5-AEF70F4EA338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5A724-1689-4066-87B9-90105745A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489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6458" y="371224"/>
            <a:ext cx="7886700" cy="619504"/>
          </a:xfrm>
        </p:spPr>
        <p:txBody>
          <a:bodyPr>
            <a:noAutofit/>
          </a:bodyPr>
          <a:lstStyle>
            <a:lvl1pPr algn="ctr">
              <a:defRPr sz="4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6458" y="1432561"/>
            <a:ext cx="7886700" cy="4809743"/>
          </a:xfrm>
        </p:spPr>
        <p:txBody>
          <a:bodyPr/>
          <a:lstStyle>
            <a:lvl1pPr marL="228600" indent="-228600" algn="just">
              <a:buSzPct val="40000"/>
              <a:buFont typeface="Wingdings" panose="05000000000000000000" pitchFamily="2" charset="2"/>
              <a:buChar char="n"/>
              <a:defRPr b="1"/>
            </a:lvl1pPr>
            <a:lvl2pPr marL="685800" indent="-228600" algn="just">
              <a:buSzPct val="40000"/>
              <a:buFont typeface="Wingdings" panose="05000000000000000000" pitchFamily="2" charset="2"/>
              <a:buChar char="n"/>
              <a:defRPr b="1"/>
            </a:lvl2pPr>
            <a:lvl3pPr marL="1143000" indent="-228600" algn="just">
              <a:buSzPct val="40000"/>
              <a:buFont typeface="Wingdings" panose="05000000000000000000" pitchFamily="2" charset="2"/>
              <a:buChar char="n"/>
              <a:defRPr b="1"/>
            </a:lvl3pPr>
            <a:lvl4pPr marL="1600200" indent="-228600" algn="just">
              <a:buSzPct val="40000"/>
              <a:buFont typeface="Wingdings" panose="05000000000000000000" pitchFamily="2" charset="2"/>
              <a:buChar char="n"/>
              <a:defRPr b="1"/>
            </a:lvl4pPr>
            <a:lvl5pPr marL="2057400" indent="-228600" algn="just">
              <a:buSzPct val="40000"/>
              <a:buFont typeface="Wingdings" panose="05000000000000000000" pitchFamily="2" charset="2"/>
              <a:buChar char="n"/>
              <a:defRPr b="1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23419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79248" y="1127760"/>
            <a:ext cx="8967216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 userDrawn="1"/>
        </p:nvSpPr>
        <p:spPr>
          <a:xfrm>
            <a:off x="0" y="6547104"/>
            <a:ext cx="9144000" cy="310896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54190" y="6532626"/>
            <a:ext cx="2057400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F0C5A724-1689-4066-87B9-90105745A3A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235071" y="6519989"/>
            <a:ext cx="267385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accent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/>
              <a:t> </a:t>
            </a:r>
            <a:r>
              <a:rPr lang="zh-CN" altLang="en-US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四川大学    </a:t>
            </a:r>
          </a:p>
        </p:txBody>
      </p:sp>
    </p:spTree>
    <p:extLst>
      <p:ext uri="{BB962C8B-B14F-4D97-AF65-F5344CB8AC3E}">
        <p14:creationId xmlns:p14="http://schemas.microsoft.com/office/powerpoint/2010/main" val="4125005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F27D-967F-436A-AEF5-AEF70F4EA338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5A724-1689-4066-87B9-90105745A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539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F27D-967F-436A-AEF5-AEF70F4EA338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5A724-1689-4066-87B9-90105745A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586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F27D-967F-436A-AEF5-AEF70F4EA338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5A724-1689-4066-87B9-90105745A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985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F27D-967F-436A-AEF5-AEF70F4EA338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5A724-1689-4066-87B9-90105745A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652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F27D-967F-436A-AEF5-AEF70F4EA338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5A724-1689-4066-87B9-90105745A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446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F27D-967F-436A-AEF5-AEF70F4EA338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5A724-1689-4066-87B9-90105745A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189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4F27D-967F-436A-AEF5-AEF70F4EA338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5A724-1689-4066-87B9-90105745A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789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04F27D-967F-436A-AEF5-AEF70F4EA338}" type="datetimeFigureOut">
              <a:rPr lang="zh-CN" altLang="en-US" smtClean="0"/>
              <a:t>2025/10/28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5A724-1689-4066-87B9-90105745A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559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m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685800" y="2534191"/>
            <a:ext cx="7772400" cy="1054146"/>
          </a:xfrm>
        </p:spPr>
        <p:txBody>
          <a:bodyPr/>
          <a:lstStyle/>
          <a:p>
            <a:pPr algn="ctr"/>
            <a:r>
              <a:rPr lang="zh-CN" altLang="en-US" b="1" dirty="0"/>
              <a:t>回归分析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941671"/>
            <a:ext cx="6858000" cy="741363"/>
          </a:xfrm>
        </p:spPr>
        <p:txBody>
          <a:bodyPr>
            <a:noAutofit/>
          </a:bodyPr>
          <a:lstStyle/>
          <a:p>
            <a:endParaRPr lang="en-US" altLang="zh-CN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2A8EBBF-3FDD-A311-B0A1-090E2475E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1270000"/>
            <a:ext cx="63500" cy="7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84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F65F14-3B6B-B59A-89AF-CB59AF807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5"/>
                </a:solidFill>
              </a:rPr>
              <a:t>过拟合与泛化能力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2D155FB-523B-ED2F-4F6D-0E944DC62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923" y="1373073"/>
            <a:ext cx="5912154" cy="4457929"/>
          </a:xfrm>
        </p:spPr>
      </p:pic>
    </p:spTree>
    <p:extLst>
      <p:ext uri="{BB962C8B-B14F-4D97-AF65-F5344CB8AC3E}">
        <p14:creationId xmlns:p14="http://schemas.microsoft.com/office/powerpoint/2010/main" val="6204374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5F573F-EF19-E53C-4164-497F0A33E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偏差与方差的权衡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0DFF91B-FB46-091E-A881-310231BC6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53284"/>
            <a:ext cx="7886700" cy="4059406"/>
          </a:xfrm>
        </p:spPr>
      </p:pic>
    </p:spTree>
    <p:extLst>
      <p:ext uri="{BB962C8B-B14F-4D97-AF65-F5344CB8AC3E}">
        <p14:creationId xmlns:p14="http://schemas.microsoft.com/office/powerpoint/2010/main" val="3848288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9392D7-29A8-9128-D71C-BD628E6FE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偏差与方差的权衡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D35097D-10CA-D96C-006C-3B40902A3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40892"/>
            <a:ext cx="7886700" cy="2576216"/>
          </a:xfrm>
        </p:spPr>
      </p:pic>
    </p:spTree>
    <p:extLst>
      <p:ext uri="{BB962C8B-B14F-4D97-AF65-F5344CB8AC3E}">
        <p14:creationId xmlns:p14="http://schemas.microsoft.com/office/powerpoint/2010/main" val="3347479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379CB9-E096-D048-F423-07EEA0803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偏差与方差的权衡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6402452-32EA-145B-3E1F-5DA1A0B3C2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356014"/>
            <a:ext cx="7886700" cy="4644447"/>
          </a:xfrm>
        </p:spPr>
      </p:pic>
    </p:spTree>
    <p:extLst>
      <p:ext uri="{BB962C8B-B14F-4D97-AF65-F5344CB8AC3E}">
        <p14:creationId xmlns:p14="http://schemas.microsoft.com/office/powerpoint/2010/main" val="1560315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0230EB-A30B-6483-9CC9-A6843B296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偏差与方差的权衡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A8713D8-30B1-AE41-2331-54BF9FE1D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58" y="1284550"/>
            <a:ext cx="7886700" cy="4288900"/>
          </a:xfrm>
        </p:spPr>
      </p:pic>
    </p:spTree>
    <p:extLst>
      <p:ext uri="{BB962C8B-B14F-4D97-AF65-F5344CB8AC3E}">
        <p14:creationId xmlns:p14="http://schemas.microsoft.com/office/powerpoint/2010/main" val="1343513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F3B7A1-7C24-751B-5CB4-0CC4A9CC4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偏差与方差的权衡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17F9304-57A4-E4AA-2E26-A6E0DAEE9F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58" y="1582408"/>
            <a:ext cx="7886700" cy="3693183"/>
          </a:xfrm>
        </p:spPr>
      </p:pic>
    </p:spTree>
    <p:extLst>
      <p:ext uri="{BB962C8B-B14F-4D97-AF65-F5344CB8AC3E}">
        <p14:creationId xmlns:p14="http://schemas.microsoft.com/office/powerpoint/2010/main" val="4243948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41CA64-F91B-5297-D9AF-2494502A2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偏差与方差的权衡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FC39FB2-2691-5672-25DD-D48404872C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58" y="1547412"/>
            <a:ext cx="7886700" cy="4274351"/>
          </a:xfrm>
        </p:spPr>
      </p:pic>
    </p:spTree>
    <p:extLst>
      <p:ext uri="{BB962C8B-B14F-4D97-AF65-F5344CB8AC3E}">
        <p14:creationId xmlns:p14="http://schemas.microsoft.com/office/powerpoint/2010/main" val="3401664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2B9BD-3634-7D06-9066-20B5B937C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偏差与方差的权衡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9E9AC41-E30C-FA99-8EC5-C35F7FFCE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715" y="1323975"/>
            <a:ext cx="5278569" cy="4810125"/>
          </a:xfrm>
        </p:spPr>
      </p:pic>
    </p:spTree>
    <p:extLst>
      <p:ext uri="{BB962C8B-B14F-4D97-AF65-F5344CB8AC3E}">
        <p14:creationId xmlns:p14="http://schemas.microsoft.com/office/powerpoint/2010/main" val="1404514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EA516E-1A7B-8A6F-B3DF-B60B8D731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偏差与方差的权衡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D05B236-6696-54FB-5871-C59F59FC8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88108"/>
            <a:ext cx="7886700" cy="3684983"/>
          </a:xfrm>
        </p:spPr>
      </p:pic>
    </p:spTree>
    <p:extLst>
      <p:ext uri="{BB962C8B-B14F-4D97-AF65-F5344CB8AC3E}">
        <p14:creationId xmlns:p14="http://schemas.microsoft.com/office/powerpoint/2010/main" val="4434524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6EA6B-B019-A98B-A361-EEBF418AB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偏差与方差的权衡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B30BA2C-30C8-71DF-0CF8-8C6FE6CE32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99369"/>
            <a:ext cx="7886700" cy="3659261"/>
          </a:xfrm>
        </p:spPr>
      </p:pic>
    </p:spTree>
    <p:extLst>
      <p:ext uri="{BB962C8B-B14F-4D97-AF65-F5344CB8AC3E}">
        <p14:creationId xmlns:p14="http://schemas.microsoft.com/office/powerpoint/2010/main" val="397476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CAEA2-786D-0D86-B7B3-189237F71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FE48FD-43AE-DEE6-CD86-64C88520A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449345-1CA0-89D3-BC27-745D2BDBE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458" y="2275027"/>
            <a:ext cx="7886700" cy="3967277"/>
          </a:xfrm>
        </p:spPr>
        <p:txBody>
          <a:bodyPr/>
          <a:lstStyle/>
          <a:p>
            <a:r>
              <a:rPr lang="zh-CN" altLang="en-US" dirty="0">
                <a:solidFill>
                  <a:schemeClr val="accent5"/>
                </a:solidFill>
              </a:rPr>
              <a:t>过拟合与泛化能力</a:t>
            </a:r>
            <a:endParaRPr lang="en-US" altLang="zh-CN" dirty="0">
              <a:solidFill>
                <a:schemeClr val="accent5"/>
              </a:solidFill>
            </a:endParaRPr>
          </a:p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偏差与方差的权衡</a:t>
            </a:r>
            <a:endParaRPr lang="en-US" altLang="zh-CN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solidFill>
                  <a:srgbClr val="063E79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字魂105号-简雅黑" panose="00000500000000000000" pitchFamily="2" charset="-122"/>
              </a:rPr>
              <a:t>回归模型的选择</a:t>
            </a:r>
            <a:endParaRPr lang="en-US" altLang="zh-CN" dirty="0">
              <a:solidFill>
                <a:srgbClr val="063E79"/>
              </a:solidFill>
              <a:latin typeface="思源宋体 Heavy" panose="02020900000000000000" charset="-122"/>
              <a:ea typeface="思源宋体 Heavy" panose="02020900000000000000" charset="-122"/>
              <a:cs typeface="思源宋体 Heavy" panose="02020900000000000000" charset="-122"/>
              <a:sym typeface="字魂105号-简雅黑" panose="00000500000000000000" pitchFamily="2" charset="-122"/>
            </a:endParaRPr>
          </a:p>
          <a:p>
            <a:r>
              <a:rPr lang="zh-CN" altLang="en-US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模型评估的再抽样方法</a:t>
            </a:r>
            <a:endParaRPr lang="en-US" altLang="zh-CN" dirty="0">
              <a:solidFill>
                <a:schemeClr val="accent5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6078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22908A-A288-D689-833A-6DB58EB1A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偏差与方差的权衡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89C89B2-3105-4FDB-AE9C-0BAAD4EEC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43383"/>
            <a:ext cx="7886700" cy="4091909"/>
          </a:xfrm>
        </p:spPr>
      </p:pic>
    </p:spTree>
    <p:extLst>
      <p:ext uri="{BB962C8B-B14F-4D97-AF65-F5344CB8AC3E}">
        <p14:creationId xmlns:p14="http://schemas.microsoft.com/office/powerpoint/2010/main" val="728168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2FCFBA-4AC0-2EEE-2D27-DD04F8156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偏差与方差的权衡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83D9C11-6F24-D1AA-3CEF-ABF9C9EAF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04" y="1645974"/>
            <a:ext cx="5376992" cy="4253680"/>
          </a:xfrm>
        </p:spPr>
      </p:pic>
    </p:spTree>
    <p:extLst>
      <p:ext uri="{BB962C8B-B14F-4D97-AF65-F5344CB8AC3E}">
        <p14:creationId xmlns:p14="http://schemas.microsoft.com/office/powerpoint/2010/main" val="2394749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38D0FD-DC1F-D715-CE5C-ED2C1D4B7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63E79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字魂105号-简雅黑" panose="00000500000000000000" pitchFamily="2" charset="-122"/>
              </a:rPr>
              <a:t>回归模型的选择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7C83A2-B855-141B-7D40-27F288BD8F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458" y="1836115"/>
            <a:ext cx="7886700" cy="440618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rgbClr val="063E79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选择回归模型的动机</a:t>
            </a:r>
          </a:p>
          <a:p>
            <a:pPr lvl="1">
              <a:lnSpc>
                <a:spcPct val="100000"/>
              </a:lnSpc>
            </a:pPr>
            <a:r>
              <a:rPr lang="zh-CN" altLang="en-US" b="0" dirty="0">
                <a:solidFill>
                  <a:prstClr val="black">
                    <a:lumMod val="75000"/>
                    <a:lumOff val="25000"/>
                  </a:prstClr>
                </a:solidFill>
                <a:ea typeface="思源宋体 Heavy" panose="02020900000000000000" charset="-122"/>
              </a:rPr>
              <a:t>多重共线性</a:t>
            </a:r>
            <a:endParaRPr lang="en-US" altLang="zh-CN" b="0" dirty="0">
              <a:solidFill>
                <a:prstClr val="black">
                  <a:lumMod val="75000"/>
                  <a:lumOff val="25000"/>
                </a:prstClr>
              </a:solidFill>
              <a:ea typeface="思源宋体 Heavy" panose="02020900000000000000" charset="-122"/>
            </a:endParaRPr>
          </a:p>
          <a:p>
            <a:pPr lvl="1">
              <a:lnSpc>
                <a:spcPct val="100000"/>
              </a:lnSpc>
            </a:pPr>
            <a:r>
              <a:rPr lang="en-US" altLang="zh-CN" b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存在问题：完全多重共线性导致OLS方法的失效，无法得到唯一的参数估计；不完全的多重共线性的有效性会大大减弱</a:t>
            </a:r>
            <a:r>
              <a:rPr lang="en-US" altLang="zh-CN" b="0" dirty="0">
                <a:solidFill>
                  <a:prstClr val="black">
                    <a:lumMod val="75000"/>
                    <a:lumOff val="25000"/>
                  </a:prst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。</a:t>
            </a:r>
          </a:p>
          <a:p>
            <a:pPr lvl="1">
              <a:lnSpc>
                <a:spcPct val="100000"/>
              </a:lnSpc>
            </a:pPr>
            <a:r>
              <a:rPr lang="en-US" altLang="zh-CN" b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检验方法：特征变量的相关系数矩阵、方差膨胀因子检验</a:t>
            </a:r>
            <a:r>
              <a:rPr lang="en-US" altLang="zh-CN" b="0" dirty="0">
                <a:solidFill>
                  <a:prstClr val="black">
                    <a:lumMod val="75000"/>
                    <a:lumOff val="25000"/>
                  </a:prst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</a:rPr>
              <a:t>。</a:t>
            </a:r>
          </a:p>
          <a:p>
            <a:pPr lvl="1">
              <a:lnSpc>
                <a:spcPct val="100000"/>
              </a:lnSpc>
            </a:pPr>
            <a:endParaRPr lang="zh-CN" altLang="en-US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4923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E2E7AE-87F4-76BF-EA5A-AA918342E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3351D-D62D-F581-ED80-B3DCCDEB4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63E79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字魂105号-简雅黑" panose="00000500000000000000" pitchFamily="2" charset="-122"/>
              </a:rPr>
              <a:t>回归模型的选择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1A7369-C59D-8863-5E52-63C194642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458" y="2048256"/>
            <a:ext cx="7886700" cy="419404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rgbClr val="063E79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选择回归模型的动机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过拟合问题</a:t>
            </a:r>
          </a:p>
          <a:p>
            <a:pPr lvl="1">
              <a:lnSpc>
                <a:spcPct val="100000"/>
              </a:lnSpc>
            </a:pP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过拟合：模型对训练集的拟合程度比对真实总体的拟合程度更好，导致该模型在预测集上表现较差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。</a:t>
            </a:r>
          </a:p>
          <a:p>
            <a:pPr lvl="1">
              <a:lnSpc>
                <a:spcPct val="100000"/>
              </a:lnSpc>
            </a:pP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过拟合体现在两个方面：引入过多无关特征变量、引入过多特征变量的高次项（因而模型高度非线性化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）。</a:t>
            </a:r>
          </a:p>
          <a:p>
            <a:pPr lvl="1">
              <a:lnSpc>
                <a:spcPct val="100000"/>
              </a:lnSpc>
            </a:pPr>
            <a:endParaRPr lang="zh-CN" altLang="en-US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49044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8D728-4415-4C6E-416C-0FC1A914AA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9BEF7B-2482-74C6-4AFC-174B41D7C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63E79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字魂105号-简雅黑" panose="00000500000000000000" pitchFamily="2" charset="-122"/>
              </a:rPr>
              <a:t>回归模型的选择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4C1E83-9592-3EBD-62CA-46C8B00F9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458" y="1865376"/>
            <a:ext cx="7886700" cy="4376928"/>
          </a:xfrm>
        </p:spPr>
        <p:txBody>
          <a:bodyPr/>
          <a:lstStyle/>
          <a:p>
            <a:r>
              <a:rPr lang="zh-CN" altLang="en-US" dirty="0">
                <a:solidFill>
                  <a:srgbClr val="063E79"/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选择回归模型的动机</a:t>
            </a:r>
          </a:p>
          <a:p>
            <a:pPr lvl="1">
              <a:lnSpc>
                <a:spcPct val="100000"/>
              </a:lnSpc>
            </a:pPr>
            <a:r>
              <a:rPr lang="zh-CN" altLang="en-US" dirty="0"/>
              <a:t>维数灾难</a:t>
            </a:r>
          </a:p>
          <a:p>
            <a:pPr lvl="1">
              <a:lnSpc>
                <a:spcPct val="100000"/>
              </a:lnSpc>
            </a:pP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当特征变量的个数大于观测数时（K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&gt;n），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回归分析将得不到唯一的参数估计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。</a:t>
            </a:r>
          </a:p>
          <a:p>
            <a:pPr lvl="1">
              <a:lnSpc>
                <a:spcPct val="100000"/>
              </a:lnSpc>
            </a:pP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即使K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&lt;</a:t>
            </a:r>
            <a:r>
              <a:rPr lang="en-US" altLang="zh-CN" dirty="0" err="1">
                <a:solidFill>
                  <a:prstClr val="black">
                    <a:lumMod val="75000"/>
                    <a:lumOff val="25000"/>
                  </a:prst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n时，特征变量具有过高的维数也会导致多重共线性与过拟合问题的出现，进而大大削弱回归系数的解释力与模型的预测能力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思源宋体 Heavy" panose="02020900000000000000" charset="-122"/>
                <a:ea typeface="思源宋体 Heavy" panose="02020900000000000000" charset="-122"/>
                <a:cs typeface="思源宋体 Heavy" panose="02020900000000000000" charset="-122"/>
                <a:sym typeface="+mn-ea"/>
              </a:rPr>
              <a:t>。</a:t>
            </a:r>
          </a:p>
          <a:p>
            <a:pPr lvl="1">
              <a:lnSpc>
                <a:spcPct val="100000"/>
              </a:lnSpc>
            </a:pPr>
            <a:endParaRPr lang="zh-CN" altLang="en-US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110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3ACB0-243F-39B1-548E-7BEA4C3B9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模型评估的再抽样方法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AFA3CB1-ECD4-110B-FF91-2EACB4560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46081"/>
            <a:ext cx="7886700" cy="4099213"/>
          </a:xfrm>
        </p:spPr>
      </p:pic>
    </p:spTree>
    <p:extLst>
      <p:ext uri="{BB962C8B-B14F-4D97-AF65-F5344CB8AC3E}">
        <p14:creationId xmlns:p14="http://schemas.microsoft.com/office/powerpoint/2010/main" val="717763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E2BFD2-3541-B108-4483-2382889A5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模型评估的再抽样方法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FC6F75D-C231-B238-D273-DF69F99289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11786"/>
            <a:ext cx="7886700" cy="4621803"/>
          </a:xfrm>
        </p:spPr>
      </p:pic>
    </p:spTree>
    <p:extLst>
      <p:ext uri="{BB962C8B-B14F-4D97-AF65-F5344CB8AC3E}">
        <p14:creationId xmlns:p14="http://schemas.microsoft.com/office/powerpoint/2010/main" val="1260568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5DBC92-7FA1-1FF1-2E8F-B6DD5370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模型评估的再抽样方法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C77B1BE-80B3-E9A0-967D-14F2DEF726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28048"/>
            <a:ext cx="7886700" cy="4474979"/>
          </a:xfrm>
        </p:spPr>
      </p:pic>
    </p:spTree>
    <p:extLst>
      <p:ext uri="{BB962C8B-B14F-4D97-AF65-F5344CB8AC3E}">
        <p14:creationId xmlns:p14="http://schemas.microsoft.com/office/powerpoint/2010/main" val="442229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1C7370-0583-016D-CB95-B2682CCB3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模型评估的再抽样方法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E8AB6FD-3055-DDFE-356A-2620770537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58" y="2025523"/>
            <a:ext cx="7886700" cy="2806953"/>
          </a:xfrm>
        </p:spPr>
      </p:pic>
    </p:spTree>
    <p:extLst>
      <p:ext uri="{BB962C8B-B14F-4D97-AF65-F5344CB8AC3E}">
        <p14:creationId xmlns:p14="http://schemas.microsoft.com/office/powerpoint/2010/main" val="268823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63EFE2-5089-252B-BC48-DEF0C8DC0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模型评估的再抽样方法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C332880-EE7B-F7FC-3A30-76E0B74EB3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333543"/>
            <a:ext cx="7886700" cy="2613189"/>
          </a:xfrm>
        </p:spPr>
      </p:pic>
    </p:spTree>
    <p:extLst>
      <p:ext uri="{BB962C8B-B14F-4D97-AF65-F5344CB8AC3E}">
        <p14:creationId xmlns:p14="http://schemas.microsoft.com/office/powerpoint/2010/main" val="3274445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290FE7-D6A5-C52F-DFFE-0BA0D3E69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B81C0A-F48F-4864-C849-CBF15988C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线性回归模型</a:t>
            </a:r>
            <a:endParaRPr lang="en-US" altLang="zh-CN" dirty="0"/>
          </a:p>
          <a:p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6639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60014C-1B60-B705-4AA5-58C97D71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模型评估的再抽样方法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86B9C53-34EE-D29C-FBFC-F94719295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58" y="1541696"/>
            <a:ext cx="7886700" cy="3774608"/>
          </a:xfrm>
        </p:spPr>
      </p:pic>
    </p:spTree>
    <p:extLst>
      <p:ext uri="{BB962C8B-B14F-4D97-AF65-F5344CB8AC3E}">
        <p14:creationId xmlns:p14="http://schemas.microsoft.com/office/powerpoint/2010/main" val="40728280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31FB82-856A-02D5-2698-F8422E992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模型评估的再抽样方法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3F6AC75-E527-9944-C39E-F39B3A94C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297" y="1336675"/>
            <a:ext cx="7117021" cy="4810125"/>
          </a:xfrm>
        </p:spPr>
      </p:pic>
    </p:spTree>
    <p:extLst>
      <p:ext uri="{BB962C8B-B14F-4D97-AF65-F5344CB8AC3E}">
        <p14:creationId xmlns:p14="http://schemas.microsoft.com/office/powerpoint/2010/main" val="1962587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39359A-D428-A86E-5328-32232162F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模型评估的再抽样方法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CA25E79-B310-597D-0E5D-64C1BBC59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507180"/>
            <a:ext cx="7886700" cy="4342115"/>
          </a:xfrm>
        </p:spPr>
      </p:pic>
    </p:spTree>
    <p:extLst>
      <p:ext uri="{BB962C8B-B14F-4D97-AF65-F5344CB8AC3E}">
        <p14:creationId xmlns:p14="http://schemas.microsoft.com/office/powerpoint/2010/main" val="17664631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BB8BA-6BC7-88A9-E797-93DCBB719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模型评估的再抽样方法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BDC1E53-F7F2-8BF9-4FA4-E8385E6850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05391"/>
            <a:ext cx="7886700" cy="4456793"/>
          </a:xfrm>
        </p:spPr>
      </p:pic>
    </p:spTree>
    <p:extLst>
      <p:ext uri="{BB962C8B-B14F-4D97-AF65-F5344CB8AC3E}">
        <p14:creationId xmlns:p14="http://schemas.microsoft.com/office/powerpoint/2010/main" val="9882166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D042D2-071B-7B04-7DE3-B17C6A7B2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模型评估的再抽样方法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B23E0BC-4F7E-91AD-18BC-F51E13C05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58" y="1488077"/>
            <a:ext cx="7886700" cy="4418421"/>
          </a:xfrm>
        </p:spPr>
      </p:pic>
    </p:spTree>
    <p:extLst>
      <p:ext uri="{BB962C8B-B14F-4D97-AF65-F5344CB8AC3E}">
        <p14:creationId xmlns:p14="http://schemas.microsoft.com/office/powerpoint/2010/main" val="29775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F7FC3B-05B0-F824-E24B-E69A462CA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模型评估的再抽样方法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7332C44-8A18-E2F4-EEC0-6374AD0D37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58" y="1601300"/>
            <a:ext cx="7886700" cy="4217375"/>
          </a:xfrm>
        </p:spPr>
      </p:pic>
    </p:spTree>
    <p:extLst>
      <p:ext uri="{BB962C8B-B14F-4D97-AF65-F5344CB8AC3E}">
        <p14:creationId xmlns:p14="http://schemas.microsoft.com/office/powerpoint/2010/main" val="19921576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1A9AB0-693C-EFF1-4923-E0372361B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模型评估的再抽样方法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C3D932E-FAAC-6CD1-CCE8-143D997A3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58" y="1573208"/>
            <a:ext cx="7886700" cy="4222758"/>
          </a:xfrm>
        </p:spPr>
      </p:pic>
    </p:spTree>
    <p:extLst>
      <p:ext uri="{BB962C8B-B14F-4D97-AF65-F5344CB8AC3E}">
        <p14:creationId xmlns:p14="http://schemas.microsoft.com/office/powerpoint/2010/main" val="1758781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D80359-4D17-1F9F-5ADA-928C57411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模型评估的再抽样方法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60A5FF3-7B57-C094-20F4-75A13EDAD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58" y="1428791"/>
            <a:ext cx="7886700" cy="4676692"/>
          </a:xfrm>
        </p:spPr>
      </p:pic>
    </p:spTree>
    <p:extLst>
      <p:ext uri="{BB962C8B-B14F-4D97-AF65-F5344CB8AC3E}">
        <p14:creationId xmlns:p14="http://schemas.microsoft.com/office/powerpoint/2010/main" val="14969144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AA495C-BCCD-3984-CD5F-0DD846088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模型评估的再抽样方法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420291-F06E-AF44-3981-78769EE2C9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50" y="1545894"/>
            <a:ext cx="7886700" cy="4582187"/>
          </a:xfrm>
        </p:spPr>
      </p:pic>
    </p:spTree>
    <p:extLst>
      <p:ext uri="{BB962C8B-B14F-4D97-AF65-F5344CB8AC3E}">
        <p14:creationId xmlns:p14="http://schemas.microsoft.com/office/powerpoint/2010/main" val="4056522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zh-CN" altLang="en-US" sz="5400" dirty="0"/>
              <a:t>谢谢！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0823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24163A-B558-1184-AD1B-F27F1C137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5"/>
                </a:solidFill>
              </a:rPr>
              <a:t>过拟合与泛化能力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7C9F52C-398E-F87F-0BE1-49B788B3E9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643502"/>
            <a:ext cx="7886700" cy="4056770"/>
          </a:xfrm>
        </p:spPr>
      </p:pic>
    </p:spTree>
    <p:extLst>
      <p:ext uri="{BB962C8B-B14F-4D97-AF65-F5344CB8AC3E}">
        <p14:creationId xmlns:p14="http://schemas.microsoft.com/office/powerpoint/2010/main" val="2135670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71FCED-E842-DCC7-F9F7-26BB7A225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5"/>
                </a:solidFill>
              </a:rPr>
              <a:t>过拟合与泛化能力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A0333DC-D652-60DB-E8E7-8863A0092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58" y="1448887"/>
            <a:ext cx="7886700" cy="4598400"/>
          </a:xfrm>
        </p:spPr>
      </p:pic>
    </p:spTree>
    <p:extLst>
      <p:ext uri="{BB962C8B-B14F-4D97-AF65-F5344CB8AC3E}">
        <p14:creationId xmlns:p14="http://schemas.microsoft.com/office/powerpoint/2010/main" val="76702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F6FBEA-FFF1-6668-3D37-60F7882AC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5"/>
                </a:solidFill>
              </a:rPr>
              <a:t>过拟合与泛化能力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500789C-7C2F-AE07-C9A5-885BC08361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58" y="1861258"/>
            <a:ext cx="7886700" cy="3135483"/>
          </a:xfrm>
        </p:spPr>
      </p:pic>
    </p:spTree>
    <p:extLst>
      <p:ext uri="{BB962C8B-B14F-4D97-AF65-F5344CB8AC3E}">
        <p14:creationId xmlns:p14="http://schemas.microsoft.com/office/powerpoint/2010/main" val="32194721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A55F9-C21D-3828-1668-9F905D833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5"/>
                </a:solidFill>
              </a:rPr>
              <a:t>过拟合与泛化能力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523AABE-43ED-B54D-9BA1-BA0C9CD34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990" y="1431925"/>
            <a:ext cx="5678619" cy="4810125"/>
          </a:xfrm>
        </p:spPr>
      </p:pic>
    </p:spTree>
    <p:extLst>
      <p:ext uri="{BB962C8B-B14F-4D97-AF65-F5344CB8AC3E}">
        <p14:creationId xmlns:p14="http://schemas.microsoft.com/office/powerpoint/2010/main" val="2178704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8733C0-E6F1-D504-CFBE-0C13A2CE9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5"/>
                </a:solidFill>
              </a:rPr>
              <a:t>过拟合与泛化能力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198F9B9-926B-0952-2CD4-221475A96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46254"/>
            <a:ext cx="7886700" cy="3397266"/>
          </a:xfrm>
        </p:spPr>
      </p:pic>
    </p:spTree>
    <p:extLst>
      <p:ext uri="{BB962C8B-B14F-4D97-AF65-F5344CB8AC3E}">
        <p14:creationId xmlns:p14="http://schemas.microsoft.com/office/powerpoint/2010/main" val="3351347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50F8CF-9CE8-B4D5-0E1E-A2BB5644A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accent5"/>
                </a:solidFill>
              </a:rPr>
              <a:t>过拟合与泛化能力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DAD746F-7641-D8F6-0DB3-72AEE02C4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498918"/>
            <a:ext cx="7886700" cy="4320539"/>
          </a:xfrm>
        </p:spPr>
      </p:pic>
    </p:spTree>
    <p:extLst>
      <p:ext uri="{BB962C8B-B14F-4D97-AF65-F5344CB8AC3E}">
        <p14:creationId xmlns:p14="http://schemas.microsoft.com/office/powerpoint/2010/main" val="3733779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4624</TotalTime>
  <Words>267</Words>
  <Application>Microsoft Office PowerPoint</Application>
  <PresentationFormat>全屏显示(4:3)</PresentationFormat>
  <Paragraphs>59</Paragraphs>
  <Slides>39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0" baseType="lpstr">
      <vt:lpstr>等线</vt:lpstr>
      <vt:lpstr>黑体</vt:lpstr>
      <vt:lpstr>华文楷体</vt:lpstr>
      <vt:lpstr>楷体</vt:lpstr>
      <vt:lpstr>思源宋体 Heavy</vt:lpstr>
      <vt:lpstr>Arial</vt:lpstr>
      <vt:lpstr>Calibri</vt:lpstr>
      <vt:lpstr>Calibri Light</vt:lpstr>
      <vt:lpstr>Times New Roman</vt:lpstr>
      <vt:lpstr>Wingdings</vt:lpstr>
      <vt:lpstr>Office 主题</vt:lpstr>
      <vt:lpstr>回归分析</vt:lpstr>
      <vt:lpstr>PowerPoint 演示文稿</vt:lpstr>
      <vt:lpstr>PowerPoint 演示文稿</vt:lpstr>
      <vt:lpstr>过拟合与泛化能力</vt:lpstr>
      <vt:lpstr>过拟合与泛化能力</vt:lpstr>
      <vt:lpstr>过拟合与泛化能力</vt:lpstr>
      <vt:lpstr>过拟合与泛化能力</vt:lpstr>
      <vt:lpstr>过拟合与泛化能力</vt:lpstr>
      <vt:lpstr>过拟合与泛化能力</vt:lpstr>
      <vt:lpstr>过拟合与泛化能力</vt:lpstr>
      <vt:lpstr>偏差与方差的权衡</vt:lpstr>
      <vt:lpstr>偏差与方差的权衡</vt:lpstr>
      <vt:lpstr>偏差与方差的权衡</vt:lpstr>
      <vt:lpstr>偏差与方差的权衡</vt:lpstr>
      <vt:lpstr>偏差与方差的权衡</vt:lpstr>
      <vt:lpstr>偏差与方差的权衡</vt:lpstr>
      <vt:lpstr>偏差与方差的权衡</vt:lpstr>
      <vt:lpstr>偏差与方差的权衡</vt:lpstr>
      <vt:lpstr>偏差与方差的权衡</vt:lpstr>
      <vt:lpstr>偏差与方差的权衡</vt:lpstr>
      <vt:lpstr>偏差与方差的权衡</vt:lpstr>
      <vt:lpstr>回归模型的选择</vt:lpstr>
      <vt:lpstr>回归模型的选择</vt:lpstr>
      <vt:lpstr>回归模型的选择</vt:lpstr>
      <vt:lpstr>模型评估的再抽样方法</vt:lpstr>
      <vt:lpstr>模型评估的再抽样方法</vt:lpstr>
      <vt:lpstr>模型评估的再抽样方法</vt:lpstr>
      <vt:lpstr>模型评估的再抽样方法</vt:lpstr>
      <vt:lpstr>模型评估的再抽样方法</vt:lpstr>
      <vt:lpstr>模型评估的再抽样方法</vt:lpstr>
      <vt:lpstr>模型评估的再抽样方法</vt:lpstr>
      <vt:lpstr>模型评估的再抽样方法</vt:lpstr>
      <vt:lpstr>模型评估的再抽样方法</vt:lpstr>
      <vt:lpstr>模型评估的再抽样方法</vt:lpstr>
      <vt:lpstr>模型评估的再抽样方法</vt:lpstr>
      <vt:lpstr>模型评估的再抽样方法</vt:lpstr>
      <vt:lpstr>模型评估的再抽样方法</vt:lpstr>
      <vt:lpstr>模型评估的再抽样方法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Young Hao</dc:creator>
  <cp:lastModifiedBy>Hao Young</cp:lastModifiedBy>
  <cp:revision>1118</cp:revision>
  <dcterms:created xsi:type="dcterms:W3CDTF">2021-08-06T09:44:01Z</dcterms:created>
  <dcterms:modified xsi:type="dcterms:W3CDTF">2025-10-28T15:07:55Z</dcterms:modified>
</cp:coreProperties>
</file>